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7" r:id="rId3"/>
    <p:sldId id="275" r:id="rId4"/>
    <p:sldId id="259" r:id="rId5"/>
    <p:sldId id="260" r:id="rId6"/>
    <p:sldId id="264" r:id="rId7"/>
    <p:sldId id="273" r:id="rId8"/>
    <p:sldId id="268" r:id="rId9"/>
    <p:sldId id="279" r:id="rId10"/>
    <p:sldId id="272" r:id="rId11"/>
    <p:sldId id="266" r:id="rId12"/>
    <p:sldId id="271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9283" autoAdjust="0"/>
  </p:normalViewPr>
  <p:slideViewPr>
    <p:cSldViewPr snapToGrid="0">
      <p:cViewPr varScale="1">
        <p:scale>
          <a:sx n="88" d="100"/>
          <a:sy n="88" d="100"/>
        </p:scale>
        <p:origin x="-1310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6B01B-338F-40B1-9E68-1A7E7DF00E5C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53C58-24F3-46E4-B0F1-110B09369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8616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AF1B-5D4B-4D46-B9E5-D6F4DCB112A1}" type="datetime1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D4A5-727C-49B0-8C2C-EF98EC0D0ED8}" type="datetime1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8DBB-CE1B-44D8-9B9C-C50EAAD19584}" type="datetime1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B313-63B4-4669-895D-618E5B1A9510}" type="datetime1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BDF4-2EC1-4E9F-A210-5487B347FD6D}" type="datetime1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82CC-22A8-415E-8908-160FADE68FCF}" type="datetime1">
              <a:rPr lang="ru-RU" smtClean="0"/>
              <a:pPr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69CF-2645-48A4-8B2C-4E94CA276A7F}" type="datetime1">
              <a:rPr lang="ru-RU" smtClean="0"/>
              <a:pPr/>
              <a:t>17.09.2024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5834-52D4-4F3D-83EA-204102BFB9A8}" type="datetime1">
              <a:rPr lang="ru-RU" smtClean="0"/>
              <a:pPr/>
              <a:t>17.09.2024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053B-5335-4B75-91A3-B87E97F5D201}" type="datetime1">
              <a:rPr lang="ru-RU" smtClean="0"/>
              <a:pPr/>
              <a:t>17.09.2024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5CA0-A397-491C-AC02-1DB66B0BE665}" type="datetime1">
              <a:rPr lang="ru-RU" smtClean="0"/>
              <a:pPr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EDD5-779E-4DA9-928F-C4709F59219D}" type="datetime1">
              <a:rPr lang="ru-RU" smtClean="0"/>
              <a:pPr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69DEC-A68D-4540-B6CC-674282716A01}" type="datetime1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36469" y="1997574"/>
            <a:ext cx="7171508" cy="2387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ПЛАНИРУЕМЫЕ  ПЛАТНЫЕ ОБРАЗОВАТЕЛЬНЫЕ УСЛУГИ НА 2024-2025 УЧЕБНЫЙ ГОД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964" y="156755"/>
            <a:ext cx="7886700" cy="901971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«Футбол» для детей 4-7 лет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446" y="2615595"/>
            <a:ext cx="84777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Задачи:</a:t>
            </a:r>
            <a:endParaRPr lang="ru-RU" sz="2000" dirty="0" smtClean="0">
              <a:solidFill>
                <a:srgbClr val="002060"/>
              </a:solidFill>
              <a:latin typeface="Arial"/>
              <a:ea typeface="Times New Roman"/>
            </a:endParaRPr>
          </a:p>
          <a:p>
            <a:pPr marL="285750" indent="-285750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-  формировать представление о здоровом образе жизни, об игре в футбол</a:t>
            </a:r>
            <a:endParaRPr lang="ru-RU" sz="2000" dirty="0" smtClean="0">
              <a:solidFill>
                <a:srgbClr val="002060"/>
              </a:solidFill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-  ознакомить с основными правилами и принципами игры</a:t>
            </a:r>
            <a:endParaRPr lang="ru-RU" sz="2000" dirty="0" smtClean="0">
              <a:solidFill>
                <a:srgbClr val="002060"/>
              </a:solidFill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-  накапливать и обогащать двигательный опыт детей (бег, бег с изменением направления и скорости, бег спиной вперед, бег приставными шагами)</a:t>
            </a:r>
            <a:endParaRPr lang="ru-RU" sz="2000" dirty="0" smtClean="0">
              <a:solidFill>
                <a:srgbClr val="002060"/>
              </a:solidFill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- формировать первоначальные представления и навыки выполнения технических элементов игры в футбол (ведение, остановка, удар, передача)</a:t>
            </a:r>
            <a:endParaRPr lang="ru-RU" sz="2000" dirty="0" smtClean="0">
              <a:solidFill>
                <a:srgbClr val="002060"/>
              </a:solidFill>
              <a:latin typeface="Arial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48594" y="1055004"/>
            <a:ext cx="53165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Цель: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содействие оздоровлению и физическому развитию ребенка дошкольного возраста в процессе обучения игре в футбол</a:t>
            </a:r>
            <a:endParaRPr lang="ru-RU" sz="2400" b="1" u="sng" dirty="0" smtClean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564169"/>
              </p:ext>
            </p:extLst>
          </p:nvPr>
        </p:nvGraphicFramePr>
        <p:xfrm>
          <a:off x="2875033" y="5470700"/>
          <a:ext cx="5724596" cy="105613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53925"/>
                <a:gridCol w="1080120"/>
                <a:gridCol w="1409307"/>
                <a:gridCol w="1681244"/>
              </a:tblGrid>
              <a:tr h="190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Возраст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Часов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в неделю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стоимость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1 часа 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marR="1917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8620" algn="l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Стоимость </a:t>
                      </a:r>
                    </a:p>
                    <a:p>
                      <a:pPr marR="1917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8620" algn="l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в месяц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</a:tr>
              <a:tr h="190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4 –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7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лет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+mn-lt"/>
                          <a:cs typeface="+mn-cs"/>
                        </a:rPr>
                        <a:t>2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263,00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2104,00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87828" y="5548590"/>
            <a:ext cx="1541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услуги: 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 descr="http://st.frendi.ru/cfs15/deal_offer_photo/0a/d6/0ad636a109ea4a48b3687f5b57fb9c88.jpg"/>
          <p:cNvPicPr>
            <a:picLocks noChangeAspect="1" noChangeArrowheads="1"/>
          </p:cNvPicPr>
          <p:nvPr/>
        </p:nvPicPr>
        <p:blipFill>
          <a:blip r:embed="rId2" cstate="print"/>
          <a:srcRect l="14308" r="17588"/>
          <a:stretch>
            <a:fillRect/>
          </a:stretch>
        </p:blipFill>
        <p:spPr bwMode="auto">
          <a:xfrm>
            <a:off x="587830" y="921565"/>
            <a:ext cx="2524264" cy="1821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767676" y="4805485"/>
            <a:ext cx="6975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Педагог дополнительного образования 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Бутаков Константин  Владимирович 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027" y="156755"/>
            <a:ext cx="7886700" cy="928097"/>
          </a:xfrm>
        </p:spPr>
        <p:txBody>
          <a:bodyPr/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ЛогоКлуб</a:t>
            </a: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«Эрудит» для детей 5-7лет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C:\Users\Лариса Павловна\Desktop\картинки\мальчик социу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16235" b="8355"/>
          <a:stretch>
            <a:fillRect/>
          </a:stretch>
        </p:blipFill>
        <p:spPr bwMode="auto">
          <a:xfrm>
            <a:off x="248194" y="816766"/>
            <a:ext cx="2666881" cy="242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64823" y="1313545"/>
            <a:ext cx="60350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развитие умственных способностей детей, интеллекта, кругозора, творческого потенциала на основе развития логических структур мышления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880" y="2926063"/>
            <a:ext cx="843860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Повышение эрудиции и расширение кругозора.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Формирование приемов умственных операций дошкольников (анализ, синтез, сравнение, обобщение, классификация, аналогия), умения обдумывать и планировать свои действия.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Развитие у детей вариативного мышления, фантазии, творческих способностей, умения аргументировать свои высказывания, строить простейшие умозаключения. 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7018" y="5577840"/>
            <a:ext cx="1881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услуги: 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359665"/>
              </p:ext>
            </p:extLst>
          </p:nvPr>
        </p:nvGraphicFramePr>
        <p:xfrm>
          <a:off x="2992599" y="5549077"/>
          <a:ext cx="5724596" cy="105613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53925"/>
                <a:gridCol w="1080120"/>
                <a:gridCol w="1447016"/>
                <a:gridCol w="1643535"/>
              </a:tblGrid>
              <a:tr h="190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Возраст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Часов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в неделю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стоимость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1 часа 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marR="1917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8620" algn="l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Стоимость </a:t>
                      </a:r>
                    </a:p>
                    <a:p>
                      <a:pPr marR="1917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8620" algn="l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в месяц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</a:tr>
              <a:tr h="190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5 –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7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лет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+mn-lt"/>
                          <a:cs typeface="+mn-cs"/>
                        </a:rPr>
                        <a:t>2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256,00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2048,00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952206" y="5078327"/>
            <a:ext cx="5747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r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</a:rPr>
              <a:t>Педагог-психолог </a:t>
            </a:r>
            <a:r>
              <a:rPr lang="ru-RU" b="1" smtClean="0">
                <a:solidFill>
                  <a:srgbClr val="C00000"/>
                </a:solidFill>
              </a:rPr>
              <a:t>Половникова </a:t>
            </a:r>
            <a:r>
              <a:rPr lang="ru-RU" b="1" dirty="0" smtClean="0">
                <a:solidFill>
                  <a:srgbClr val="C00000"/>
                </a:solidFill>
              </a:rPr>
              <a:t>Елена Андреевна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020" y="235131"/>
            <a:ext cx="8280219" cy="901971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Сервисная услуга           «С днем рождения» «Пирог именинника»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krz-liski.detkin-club.ru/images/custom_2/otkrytka-s-dnem-rozhdeniya-vinni-pukh-kartinka_5d395fdb29b74.jpg"/>
          <p:cNvPicPr>
            <a:picLocks noChangeAspect="1" noChangeArrowheads="1"/>
          </p:cNvPicPr>
          <p:nvPr/>
        </p:nvPicPr>
        <p:blipFill>
          <a:blip r:embed="rId2" cstate="print"/>
          <a:srcRect t="5082" b="9612"/>
          <a:stretch>
            <a:fillRect/>
          </a:stretch>
        </p:blipFill>
        <p:spPr bwMode="auto">
          <a:xfrm>
            <a:off x="455387" y="822961"/>
            <a:ext cx="2627448" cy="198555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9589" y="1339670"/>
            <a:ext cx="547333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отпраздновать 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рождение вашего ребенка в кругу друзей детского сада, 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подарив положительные, запоминающиеся эмоции!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2961" y="28220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стоимость услуги входит: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Аниматор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Торжественное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поздравление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конкурсы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Мыльные пузыри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сопровождение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7645" y="5300395"/>
            <a:ext cx="1541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услуги: 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986140"/>
              </p:ext>
            </p:extLst>
          </p:nvPr>
        </p:nvGraphicFramePr>
        <p:xfrm>
          <a:off x="3709851" y="5214281"/>
          <a:ext cx="4888101" cy="134311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837991"/>
                <a:gridCol w="2050110"/>
              </a:tblGrid>
              <a:tr h="352517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услуга 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R="1917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8620" algn="l"/>
                        </a:tabLs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</a:rPr>
                        <a:t>Стоимость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</a:tr>
              <a:tr h="45127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Пирог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именинника 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48" marR="61448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785,00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45127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днем рождения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48" marR="61448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2722,00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336" y="208372"/>
            <a:ext cx="7886700" cy="745217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Оздоровительные услуги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381370"/>
              </p:ext>
            </p:extLst>
          </p:nvPr>
        </p:nvGraphicFramePr>
        <p:xfrm>
          <a:off x="470263" y="5225142"/>
          <a:ext cx="8271382" cy="128082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549143"/>
                <a:gridCol w="1864299"/>
                <a:gridCol w="2016488"/>
                <a:gridCol w="1841452"/>
              </a:tblGrid>
              <a:tr h="9056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услуга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Часов в месяц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стоимость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1 часа 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R="1917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8620" algn="l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Стоимость в месяц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</a:tr>
              <a:tr h="719990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Кислородный коктейль 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48" marR="61448" marT="0" marB="0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48" marR="61448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60,00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600,00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  <p:pic>
        <p:nvPicPr>
          <p:cNvPr id="1026" name="Picture 2" descr="https://eda-land.ru/images/article/orig/2019/10/kislorodnyj-koktejl-dlya-detej-polza-i-vred-kogda-davat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01338"/>
            <a:ext cx="8174536" cy="42454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0262" y="2155371"/>
            <a:ext cx="301752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u="sng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Для детей с 2 до 7 лет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Рекомендуется 10  сеансов </a:t>
            </a:r>
            <a:endParaRPr lang="ru-RU" sz="2000" b="1" dirty="0" smtClean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248194"/>
            <a:ext cx="7886700" cy="84972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«Логоритмика» для детей  3 - 4 лет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C:\Users\Лариса Павловна\Desktop\картинки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71" y="1157845"/>
            <a:ext cx="3281448" cy="1958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00845" y="1146241"/>
            <a:ext cx="50814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Цель программы: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развивать музыкально-речевые способности у детей 3-4 лет; преодолеть речевые нарушения путем развития и коррекции неречевых и речевых психических функций ребенка через музыку и движение; воспитать эмоционально-волевые качества личности ребенка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9006" y="3372118"/>
            <a:ext cx="85300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342900" algn="just"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Особенность данной образовательной программы: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позволяет уже на раннем этапе дошкольного детства начать формирование у детей целостного  представления  о музыке, развитии речи, физическом развитии, ритме, танцах, о здоровье,  развитии коммуникативных способностей</a:t>
            </a:r>
            <a:endParaRPr lang="ru-RU" sz="2000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3382" y="4843195"/>
            <a:ext cx="6191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r"/>
            <a:r>
              <a:rPr lang="ru-RU" b="1" dirty="0" smtClean="0">
                <a:solidFill>
                  <a:srgbClr val="C00000"/>
                </a:solidFill>
              </a:rPr>
              <a:t>Музыкальный руководитель </a:t>
            </a:r>
            <a:r>
              <a:rPr lang="ru-RU" b="1" dirty="0" err="1" smtClean="0">
                <a:solidFill>
                  <a:srgbClr val="C00000"/>
                </a:solidFill>
              </a:rPr>
              <a:t>Есикова</a:t>
            </a:r>
            <a:r>
              <a:rPr lang="ru-RU" b="1" dirty="0" smtClean="0">
                <a:solidFill>
                  <a:srgbClr val="C00000"/>
                </a:solidFill>
              </a:rPr>
              <a:t> Галина Петровна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514619"/>
              </p:ext>
            </p:extLst>
          </p:nvPr>
        </p:nvGraphicFramePr>
        <p:xfrm>
          <a:off x="2477588" y="5407298"/>
          <a:ext cx="6259963" cy="114070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634738"/>
                <a:gridCol w="1459227"/>
                <a:gridCol w="1421093"/>
                <a:gridCol w="1744905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</a:rPr>
                        <a:t>Возраст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Часов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в неделю 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</a:rPr>
                        <a:t>стоимость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1 часа  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marR="1917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8620" algn="l"/>
                        </a:tabLs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</a:rPr>
                        <a:t>Стоимость </a:t>
                      </a:r>
                    </a:p>
                    <a:p>
                      <a:pPr marR="1917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8620" algn="l"/>
                        </a:tabLs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</a:rPr>
                        <a:t>в месяц 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</a:tr>
              <a:tr h="344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3 –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лет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264,00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marR="1917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8620" algn="l"/>
                        </a:tabLs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1056,00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57201" y="5470213"/>
            <a:ext cx="17765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услуги: 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069" y="0"/>
            <a:ext cx="8712925" cy="928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ГТОшка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для детей  5 - 7 лет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071004" y="1124744"/>
            <a:ext cx="5730765" cy="185492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1450" indent="342900" algn="just"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Цель программы: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обеспечить комплексное развитие физических качеств детей дошкольного возраста и результативность в подготовке к сдаче нормативов ГТО.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162256" y="3026928"/>
            <a:ext cx="8817841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342900" algn="just"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Задачи программы: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воспитать ценностное отношение к традициям отечественной системы физического воспитания;</a:t>
            </a:r>
          </a:p>
          <a:p>
            <a:pPr marL="228600" indent="342900" algn="just"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комплексно развивать основные физические качества: силу, быстроту, выносливость, гибкость и координационные способности</a:t>
            </a:r>
          </a:p>
          <a:p>
            <a:pPr marL="228600" lvl="0" indent="342900" algn="just"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endParaRPr lang="ru-RU" sz="2400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116812"/>
              </p:ext>
            </p:extLst>
          </p:nvPr>
        </p:nvGraphicFramePr>
        <p:xfrm>
          <a:off x="2573957" y="5512279"/>
          <a:ext cx="6381986" cy="105613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04894"/>
                <a:gridCol w="1433233"/>
                <a:gridCol w="1648809"/>
                <a:gridCol w="1795050"/>
              </a:tblGrid>
              <a:tr h="431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Возраст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Часов в неделю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стоимость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1 часа 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marR="1917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8620" algn="l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Стоимость </a:t>
                      </a:r>
                    </a:p>
                    <a:p>
                      <a:pPr marR="1917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8620" algn="l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в месяц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</a:tr>
              <a:tr h="460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5 – 7 лет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257,00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2056,00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6238" y="5508183"/>
            <a:ext cx="1506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услуги: 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58624" y="4818963"/>
            <a:ext cx="4527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Инструктор по физической культуре 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Воронцова Ксения Сергеевна</a:t>
            </a:r>
          </a:p>
        </p:txBody>
      </p:sp>
      <p:pic>
        <p:nvPicPr>
          <p:cNvPr id="16386" name="Picture 2" descr="https://cf2.ppt-online.org/files2/slide/n/NWzdL94BeMFrfCaXoOxl7qtATE8RG0mHhYUp3Z5ng/slide-1.jpg"/>
          <p:cNvPicPr>
            <a:picLocks noChangeAspect="1" noChangeArrowheads="1"/>
          </p:cNvPicPr>
          <p:nvPr/>
        </p:nvPicPr>
        <p:blipFill>
          <a:blip r:embed="rId2" cstate="print"/>
          <a:srcRect r="54071"/>
          <a:stretch>
            <a:fillRect/>
          </a:stretch>
        </p:blipFill>
        <p:spPr bwMode="auto">
          <a:xfrm>
            <a:off x="173414" y="155276"/>
            <a:ext cx="2420282" cy="2803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1" y="247562"/>
            <a:ext cx="8712924" cy="61458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ИЗО студия «Радуга» для детей  2 - 7 лет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26972" y="1216912"/>
            <a:ext cx="5212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Цель программы: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развитие эмоционально – чувствительного мира детей дошкольного возраста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5941" y="2855691"/>
            <a:ext cx="85692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342900" algn="just"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Задачи: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создание условий для свободного экспериментирования художественными материалами и инструментами, ознакомление детей с нетрадиционными приемами рисования для дальнейшего самостоятельного использования в художественной деятельности</a:t>
            </a:r>
            <a:endParaRPr lang="ru-RU" sz="2400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pic>
        <p:nvPicPr>
          <p:cNvPr id="6" name="Picture 2" descr="C:\Users\Лариса Павловна\Desktop\картинки\презентация доп.услуг\рисован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" y="1077210"/>
            <a:ext cx="2743200" cy="187242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908124"/>
              </p:ext>
            </p:extLst>
          </p:nvPr>
        </p:nvGraphicFramePr>
        <p:xfrm>
          <a:off x="2664824" y="5235569"/>
          <a:ext cx="6244046" cy="142951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694928"/>
                <a:gridCol w="1178130"/>
                <a:gridCol w="1345770"/>
                <a:gridCol w="2025218"/>
              </a:tblGrid>
              <a:tr h="507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Возраст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Часов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в неделю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стоимость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1 часа 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marR="1917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8620" algn="l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Стоимость </a:t>
                      </a:r>
                    </a:p>
                    <a:p>
                      <a:pPr marR="1917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8620" algn="l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в месяц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</a:tr>
              <a:tr h="380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2 –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лет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267,00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1068,00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380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4 – 7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лет 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258,00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2064,00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22516" y="5274270"/>
            <a:ext cx="17765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услуги: 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4765572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Педагог дополнительного образования </a:t>
            </a:r>
            <a:r>
              <a:rPr lang="ru-RU" b="1" dirty="0" err="1" smtClean="0">
                <a:solidFill>
                  <a:srgbClr val="C00000"/>
                </a:solidFill>
              </a:rPr>
              <a:t>Шнайдер</a:t>
            </a:r>
            <a:r>
              <a:rPr lang="ru-RU" b="1" dirty="0" smtClean="0">
                <a:solidFill>
                  <a:srgbClr val="C00000"/>
                </a:solidFill>
              </a:rPr>
              <a:t> Алена </a:t>
            </a:r>
            <a:r>
              <a:rPr lang="ru-RU" b="1" dirty="0" err="1" smtClean="0">
                <a:solidFill>
                  <a:srgbClr val="C00000"/>
                </a:solidFill>
              </a:rPr>
              <a:t>Таировна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775" y="286750"/>
            <a:ext cx="7886700" cy="706028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«Гармония» для детей  2 - 4 лет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09" y="1094521"/>
            <a:ext cx="3255888" cy="2099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96789" y="1141049"/>
            <a:ext cx="51337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Цель программы: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создание условий, способствующих охране и укреплению психологического здоровья детей, обеспечения их эмоционального благополучия в процессе адаптации к условиям детского сада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5943" y="3147371"/>
            <a:ext cx="86345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342900" algn="just"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Задачи: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формирование у ребёнка положительного отношения к окружающей действительности на основе активной познавательной, игровой деятельности; формирование доверительных взаимоотношений с новым взрослым; помощь детям в установлении контакта со сверстниками с учетом возрастных и индивидуальных возможностей</a:t>
            </a:r>
            <a:endParaRPr lang="ru-RU" sz="2000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676033"/>
              </p:ext>
            </p:extLst>
          </p:nvPr>
        </p:nvGraphicFramePr>
        <p:xfrm>
          <a:off x="2608352" y="5290814"/>
          <a:ext cx="6259963" cy="115442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634738"/>
                <a:gridCol w="1459227"/>
                <a:gridCol w="1421093"/>
                <a:gridCol w="1744905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</a:rPr>
                        <a:t>Возраст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Часов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в неделю 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</a:rPr>
                        <a:t>стоимость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1 часа  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marR="1917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8620" algn="l"/>
                        </a:tabLs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</a:rPr>
                        <a:t>Стоимость </a:t>
                      </a:r>
                    </a:p>
                    <a:p>
                      <a:pPr marR="1917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8620" algn="l"/>
                        </a:tabLs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</a:rPr>
                        <a:t>в месяц 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</a:tr>
              <a:tr h="344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2-4 лет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266,00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1064,00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70264" y="5313459"/>
            <a:ext cx="17765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услуги: 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4765572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Педагог-психолог </a:t>
            </a:r>
            <a:r>
              <a:rPr lang="ru-RU" b="1" dirty="0" err="1" smtClean="0">
                <a:solidFill>
                  <a:srgbClr val="C00000"/>
                </a:solidFill>
              </a:rPr>
              <a:t>Половникова</a:t>
            </a:r>
            <a:r>
              <a:rPr lang="ru-RU" b="1" dirty="0" smtClean="0">
                <a:solidFill>
                  <a:srgbClr val="C00000"/>
                </a:solidFill>
              </a:rPr>
              <a:t> Елена Андреевна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153" y="0"/>
            <a:ext cx="7886700" cy="101890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«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Речевичок</a:t>
            </a: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» для детей  3 - 4 лет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49485" y="118846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Цель программы: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коррекция звукопроизношения и активизация речи у детей младшего дошкольного возраста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508" y="3166144"/>
            <a:ext cx="69102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Задачи программы: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развитие артикуляционной моторики, мелкой моторики пальцев, фонематического слуха, исправление и автоматизация звуков</a:t>
            </a:r>
            <a:endParaRPr lang="ru-RU" sz="2400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21133" y="4661070"/>
            <a:ext cx="6061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учитель-логопед </a:t>
            </a:r>
            <a:r>
              <a:rPr lang="ru-RU" b="1" dirty="0" err="1" smtClean="0">
                <a:solidFill>
                  <a:srgbClr val="C00000"/>
                </a:solidFill>
                <a:cs typeface="Times New Roman" pitchFamily="18" charset="0"/>
              </a:rPr>
              <a:t>Мугтамова</a:t>
            </a: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 Регина </a:t>
            </a:r>
            <a:r>
              <a:rPr lang="ru-RU" b="1" dirty="0" err="1" smtClean="0">
                <a:solidFill>
                  <a:srgbClr val="C00000"/>
                </a:solidFill>
                <a:cs typeface="Times New Roman" pitchFamily="18" charset="0"/>
              </a:rPr>
              <a:t>Рамилевна</a:t>
            </a: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r"/>
            <a:endParaRPr lang="ru-RU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988645"/>
              </p:ext>
            </p:extLst>
          </p:nvPr>
        </p:nvGraphicFramePr>
        <p:xfrm>
          <a:off x="2901159" y="5287820"/>
          <a:ext cx="5724596" cy="105613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53925"/>
                <a:gridCol w="1080120"/>
                <a:gridCol w="1391807"/>
                <a:gridCol w="1698744"/>
              </a:tblGrid>
              <a:tr h="190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Возраст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Часов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в неделю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стоимость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1 часа 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marR="1917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8620" algn="l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Стоимость </a:t>
                      </a:r>
                    </a:p>
                    <a:p>
                      <a:pPr marR="1917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8620" algn="l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в месяц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</a:tr>
              <a:tr h="190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3 –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лет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248,00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992,00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  <p:pic>
        <p:nvPicPr>
          <p:cNvPr id="1028" name="Picture 4" descr="https://www.pravmir.ru/wp-content/uploads/2016/05/dadi-ve-cocuk2-486x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85" y="817064"/>
            <a:ext cx="3623038" cy="2278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22515" y="5329646"/>
            <a:ext cx="1881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услуги: 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216" y="221436"/>
            <a:ext cx="7886700" cy="70602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«Звукарик» для детей  5 - 7 лет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83726" y="1130665"/>
            <a:ext cx="48593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Цель программы: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коррекция звукопроизношения у детей старшего дошкольного возраста до их поступления в школу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Лариса Павловна\Desktop\презентация доп.услуг\resi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94" y="1029856"/>
            <a:ext cx="3004788" cy="2183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8823" y="3212850"/>
            <a:ext cx="73282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342900" algn="just"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Задачи программы: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развитие артикуляционной моторики, мелкой моторики пальцев, фонематического слуха, исправление и автоматизация звуков</a:t>
            </a:r>
            <a:endParaRPr lang="ru-RU" sz="4400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859970"/>
              </p:ext>
            </p:extLst>
          </p:nvPr>
        </p:nvGraphicFramePr>
        <p:xfrm>
          <a:off x="3015548" y="5172892"/>
          <a:ext cx="5817241" cy="112927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79073"/>
                <a:gridCol w="1097600"/>
                <a:gridCol w="1390066"/>
                <a:gridCol w="1750502"/>
              </a:tblGrid>
              <a:tr h="633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Возраст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Часов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в неделю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стоимость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1 часа 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marR="1917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8620" algn="l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Стоимость </a:t>
                      </a:r>
                    </a:p>
                    <a:p>
                      <a:pPr marR="1917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8620" algn="l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в месяц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</a:tr>
              <a:tr h="475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5 –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7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лет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+mn-lt"/>
                          <a:cs typeface="+mn-cs"/>
                        </a:rPr>
                        <a:t>2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457,00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3656,00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27018" y="5329646"/>
            <a:ext cx="1881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услуги: 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53751" y="4668448"/>
            <a:ext cx="5685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учитель-логопед </a:t>
            </a:r>
            <a:r>
              <a:rPr lang="ru-RU" b="1" dirty="0" err="1">
                <a:solidFill>
                  <a:srgbClr val="C00000"/>
                </a:solidFill>
                <a:cs typeface="Times New Roman" pitchFamily="18" charset="0"/>
              </a:rPr>
              <a:t>Мугтамова</a:t>
            </a: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 Регина </a:t>
            </a:r>
            <a:r>
              <a:rPr lang="ru-RU" b="1" dirty="0" err="1">
                <a:solidFill>
                  <a:srgbClr val="C00000"/>
                </a:solidFill>
                <a:cs typeface="Times New Roman" pitchFamily="18" charset="0"/>
              </a:rPr>
              <a:t>Рамилевна</a:t>
            </a: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endParaRPr lang="ru-RU" b="1" dirty="0">
              <a:solidFill>
                <a:srgbClr val="C00000"/>
              </a:solidFill>
            </a:endParaRPr>
          </a:p>
          <a:p>
            <a:pPr indent="342900" algn="r">
              <a:spcAft>
                <a:spcPts val="0"/>
              </a:spcAft>
            </a:pP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5884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«Индивидуальные логопедические занятия»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Лариса Павловна\Desktop\презентация доп.услуг\b168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29" y="985030"/>
            <a:ext cx="2931028" cy="2227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48593" y="1256100"/>
            <a:ext cx="5225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Цель программы: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коррекция звукопроизношения и активизация речи у детей дошкольного возраста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634" y="3095285"/>
            <a:ext cx="72760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342900" algn="just"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Задачи программы: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развитие артикуляционной моторики, мелкой моторики пальцев, фонематического слуха, исправление и автоматизация звуков</a:t>
            </a:r>
            <a:endParaRPr lang="ru-RU" sz="4400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6081" y="4608551"/>
            <a:ext cx="592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учитель-логопед </a:t>
            </a:r>
            <a:r>
              <a:rPr lang="ru-RU" b="1" dirty="0" err="1">
                <a:solidFill>
                  <a:srgbClr val="C00000"/>
                </a:solidFill>
                <a:cs typeface="Times New Roman" pitchFamily="18" charset="0"/>
              </a:rPr>
              <a:t>Мугтамова</a:t>
            </a: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 Регина </a:t>
            </a:r>
            <a:r>
              <a:rPr lang="ru-RU" b="1" dirty="0" err="1">
                <a:solidFill>
                  <a:srgbClr val="C00000"/>
                </a:solidFill>
                <a:cs typeface="Times New Roman" pitchFamily="18" charset="0"/>
              </a:rPr>
              <a:t>Рамилевна</a:t>
            </a: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4765" y="5391835"/>
            <a:ext cx="1541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услуги: 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781653"/>
              </p:ext>
            </p:extLst>
          </p:nvPr>
        </p:nvGraphicFramePr>
        <p:xfrm>
          <a:off x="2901159" y="5287820"/>
          <a:ext cx="5724596" cy="105613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53925"/>
                <a:gridCol w="1080120"/>
                <a:gridCol w="1391807"/>
                <a:gridCol w="1698744"/>
              </a:tblGrid>
              <a:tr h="190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Возраст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Часов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в неделю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стоимость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1 часа 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marR="1917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8620" algn="l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Стоимость </a:t>
                      </a:r>
                    </a:p>
                    <a:p>
                      <a:pPr marR="1917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8620" algn="l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в месяц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</a:tr>
              <a:tr h="190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5-7 лет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+mn-lt"/>
                          <a:cs typeface="+mn-cs"/>
                        </a:rPr>
                        <a:t>2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706,00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5648,00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069" y="0"/>
            <a:ext cx="8921931" cy="117565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«Хореография» для детей </a:t>
            </a:r>
            <a:b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3 - 7 лет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17520" y="971231"/>
            <a:ext cx="57737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Цель программы: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целенаправленное, систематическое воздействие и формирование личности ребенка средствами танцевальной игровой хореографии. </a:t>
            </a:r>
            <a:endParaRPr lang="ru-RU" sz="2400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634" y="2973204"/>
            <a:ext cx="84777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342900" algn="just"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Задачи программы: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укрепление здоровья, совершенствование психомоторных способностей дошкольников, развитие творческих созидательных способностей. </a:t>
            </a:r>
            <a:endParaRPr lang="ru-RU" sz="2400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229574"/>
              </p:ext>
            </p:extLst>
          </p:nvPr>
        </p:nvGraphicFramePr>
        <p:xfrm>
          <a:off x="2673530" y="4897048"/>
          <a:ext cx="6166115" cy="155143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673774"/>
                <a:gridCol w="1163426"/>
                <a:gridCol w="1528425"/>
                <a:gridCol w="1800490"/>
              </a:tblGrid>
              <a:tr h="470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Возраст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Часов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в неделю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стоимость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1 часа 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marR="1917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8620" algn="l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Стоимость </a:t>
                      </a:r>
                    </a:p>
                    <a:p>
                      <a:pPr marR="1917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8620" algn="l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в месяц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</a:tr>
              <a:tr h="411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</a:rPr>
                        <a:t>3 – 4</a:t>
                      </a:r>
                      <a:r>
                        <a:rPr lang="ru-RU" sz="28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</a:rPr>
                        <a:t>года 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+mn-lt"/>
                          <a:cs typeface="+mn-cs"/>
                        </a:rPr>
                        <a:t>1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269,00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1076,00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343535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</a:rPr>
                        <a:t>4 – 7</a:t>
                      </a:r>
                      <a:r>
                        <a:rPr lang="ru-RU" sz="28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</a:rPr>
                        <a:t>лет </a:t>
                      </a:r>
                      <a:endParaRPr lang="ru-RU" sz="28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258,00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2064,00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57200" y="5199017"/>
            <a:ext cx="1881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услуги: 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4399813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Педагог дополнительного образования </a:t>
            </a:r>
            <a:r>
              <a:rPr lang="ru-RU" b="1" dirty="0" err="1" smtClean="0">
                <a:solidFill>
                  <a:srgbClr val="C00000"/>
                </a:solidFill>
              </a:rPr>
              <a:t>Семеницкая</a:t>
            </a:r>
            <a:r>
              <a:rPr lang="ru-RU" b="1" dirty="0" smtClean="0">
                <a:solidFill>
                  <a:srgbClr val="C00000"/>
                </a:solidFill>
              </a:rPr>
              <a:t> Ксения Валерьевна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" name="Picture 3" descr="C:\Users\Лариса Павловна\Desktop\презентация доп.услуг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22" y="903000"/>
            <a:ext cx="2581275" cy="2047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860</Words>
  <Application>Microsoft Office PowerPoint</Application>
  <PresentationFormat>Экран (4:3)</PresentationFormat>
  <Paragraphs>216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ПЛАНИРУЕМЫЕ  ПЛАТНЫЕ ОБРАЗОВАТЕЛЬНЫЕ УСЛУГИ НА 2024-2025 УЧЕБНЫЙ ГОД</vt:lpstr>
      <vt:lpstr>«Логоритмика» для детей  3 - 4 лет</vt:lpstr>
      <vt:lpstr>«ГТОшка»  для детей  5 - 7 лет </vt:lpstr>
      <vt:lpstr>ИЗО студия «Радуга» для детей  2 - 7 лет</vt:lpstr>
      <vt:lpstr>«Гармония» для детей  2 - 4 лет</vt:lpstr>
      <vt:lpstr>«Речевичок» для детей  3 - 4 лет</vt:lpstr>
      <vt:lpstr>«Звукарик» для детей  5 - 7 лет</vt:lpstr>
      <vt:lpstr>«Индивидуальные логопедические занятия»</vt:lpstr>
      <vt:lpstr>«Хореография» для детей   3 - 7 лет </vt:lpstr>
      <vt:lpstr>«Футбол» для детей 4-7 лет </vt:lpstr>
      <vt:lpstr>ЛогоКлуб «Эрудит» для детей 5-7лет</vt:lpstr>
      <vt:lpstr>Сервисная услуга           «С днем рождения» «Пирог именинника»</vt:lpstr>
      <vt:lpstr>Оздоровительные услуги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Пользователь</cp:lastModifiedBy>
  <cp:revision>192</cp:revision>
  <dcterms:created xsi:type="dcterms:W3CDTF">2014-11-21T11:00:06Z</dcterms:created>
  <dcterms:modified xsi:type="dcterms:W3CDTF">2024-09-17T10:33:37Z</dcterms:modified>
</cp:coreProperties>
</file>